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7315200" cy="9601200"/>
  <p:embeddedFontLst>
    <p:embeddedFont>
      <p:font typeface="Muli"/>
      <p:regular r:id="rId22"/>
      <p:bold r:id="rId23"/>
      <p:italic r:id="rId24"/>
      <p:boldItalic r:id="rId25"/>
    </p:embeddedFont>
    <p:embeddedFont>
      <p:font typeface="Nixie One"/>
      <p:regular r:id="rId26"/>
    </p:embeddedFont>
    <p:embeddedFont>
      <p:font typeface="Nunito"/>
      <p:regular r:id="rId27"/>
      <p:bold r:id="rId28"/>
      <p:italic r:id="rId29"/>
      <p:boldItalic r:id="rId30"/>
    </p:embeddedFont>
    <p:embeddedFont>
      <p:font typeface="Tahoma"/>
      <p:regular r:id="rId31"/>
      <p:bold r:id="rId32"/>
    </p:embeddedFont>
    <p:embeddedFont>
      <p:font typeface="Helvetica Neue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268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268" orient="horz"/>
        <p:guide pos="2304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uli-regular.fntdata"/><Relationship Id="rId21" Type="http://schemas.openxmlformats.org/officeDocument/2006/relationships/slide" Target="slides/slide16.xml"/><Relationship Id="rId24" Type="http://schemas.openxmlformats.org/officeDocument/2006/relationships/font" Target="fonts/Muli-italic.fntdata"/><Relationship Id="rId23" Type="http://schemas.openxmlformats.org/officeDocument/2006/relationships/font" Target="fonts/Muli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ixieOne-regular.fntdata"/><Relationship Id="rId25" Type="http://schemas.openxmlformats.org/officeDocument/2006/relationships/font" Target="fonts/Muli-boldItalic.fntdata"/><Relationship Id="rId28" Type="http://schemas.openxmlformats.org/officeDocument/2006/relationships/font" Target="fonts/Nunito-bold.fntdata"/><Relationship Id="rId27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Tahoma-regular.fntdata"/><Relationship Id="rId3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33" Type="http://schemas.openxmlformats.org/officeDocument/2006/relationships/font" Target="fonts/HelveticaNeue-regular.fntdata"/><Relationship Id="rId10" Type="http://schemas.openxmlformats.org/officeDocument/2006/relationships/slide" Target="slides/slide5.xml"/><Relationship Id="rId32" Type="http://schemas.openxmlformats.org/officeDocument/2006/relationships/font" Target="fonts/Tahoma-bold.fntdata"/><Relationship Id="rId13" Type="http://schemas.openxmlformats.org/officeDocument/2006/relationships/slide" Target="slides/slide8.xml"/><Relationship Id="rId35" Type="http://schemas.openxmlformats.org/officeDocument/2006/relationships/font" Target="fonts/HelveticaNeue-italic.fntdata"/><Relationship Id="rId12" Type="http://schemas.openxmlformats.org/officeDocument/2006/relationships/slide" Target="slides/slide7.xml"/><Relationship Id="rId34" Type="http://schemas.openxmlformats.org/officeDocument/2006/relationships/font" Target="fonts/HelveticaNeue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HelveticaNeue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4963" y="0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1775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b="0" i="0" lang="en-US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:notes"/>
          <p:cNvSpPr/>
          <p:nvPr>
            <p:ph idx="2" type="sldImg"/>
          </p:nvPr>
        </p:nvSpPr>
        <p:spPr>
          <a:xfrm>
            <a:off x="406587" y="720090"/>
            <a:ext cx="6502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59" name="Google Shape;359;p1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All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0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55" name="Google Shape;455;p10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merry christmas bitch @andre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6" name="Google Shape;456;p10:notes"/>
          <p:cNvSpPr txBox="1"/>
          <p:nvPr>
            <p:ph idx="12" type="sldNum"/>
          </p:nvPr>
        </p:nvSpPr>
        <p:spPr>
          <a:xfrm>
            <a:off x="4144963" y="9121775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1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0" name="Google Shape;470;p11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2:notes"/>
          <p:cNvSpPr txBox="1"/>
          <p:nvPr>
            <p:ph idx="1" type="body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7" name="Google Shape;477;p12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3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84" name="Google Shape;484;p13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5" name="Google Shape;485;p13:notes"/>
          <p:cNvSpPr txBox="1"/>
          <p:nvPr>
            <p:ph idx="12" type="sldNum"/>
          </p:nvPr>
        </p:nvSpPr>
        <p:spPr>
          <a:xfrm>
            <a:off x="4144963" y="9121775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4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92" name="Google Shape;492;p14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3" name="Google Shape;493;p14:notes"/>
          <p:cNvSpPr txBox="1"/>
          <p:nvPr>
            <p:ph idx="12" type="sldNum"/>
          </p:nvPr>
        </p:nvSpPr>
        <p:spPr>
          <a:xfrm>
            <a:off x="4144963" y="9121775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5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00" name="Google Shape;500;p15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1" name="Google Shape;501;p15:notes"/>
          <p:cNvSpPr txBox="1"/>
          <p:nvPr>
            <p:ph idx="12" type="sldNum"/>
          </p:nvPr>
        </p:nvSpPr>
        <p:spPr>
          <a:xfrm>
            <a:off x="4144963" y="9121775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6:notes"/>
          <p:cNvSpPr/>
          <p:nvPr>
            <p:ph idx="2" type="sldImg"/>
          </p:nvPr>
        </p:nvSpPr>
        <p:spPr>
          <a:xfrm>
            <a:off x="406587" y="720090"/>
            <a:ext cx="6502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08" name="Google Shape;508;p16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Nick</a:t>
            </a:r>
            <a:endParaRPr/>
          </a:p>
        </p:txBody>
      </p:sp>
      <p:sp>
        <p:nvSpPr>
          <p:cNvPr id="367" name="Google Shape;367;p2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Nick</a:t>
            </a:r>
            <a:endParaRPr/>
          </a:p>
        </p:txBody>
      </p:sp>
      <p:sp>
        <p:nvSpPr>
          <p:cNvPr id="378" name="Google Shape;378;p3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Nick</a:t>
            </a:r>
            <a:endParaRPr/>
          </a:p>
        </p:txBody>
      </p:sp>
      <p:sp>
        <p:nvSpPr>
          <p:cNvPr id="388" name="Google Shape;388;p4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Nick</a:t>
            </a:r>
            <a:endParaRPr/>
          </a:p>
        </p:txBody>
      </p:sp>
      <p:sp>
        <p:nvSpPr>
          <p:cNvPr id="403" name="Google Shape;403;p5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Nick</a:t>
            </a:r>
            <a:endParaRPr/>
          </a:p>
        </p:txBody>
      </p:sp>
      <p:sp>
        <p:nvSpPr>
          <p:cNvPr id="415" name="Google Shape;415;p6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7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22" name="Google Shape;422;p7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3" name="Google Shape;423;p7:notes"/>
          <p:cNvSpPr txBox="1"/>
          <p:nvPr>
            <p:ph idx="12" type="sldNum"/>
          </p:nvPr>
        </p:nvSpPr>
        <p:spPr>
          <a:xfrm>
            <a:off x="4144963" y="9121775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8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4" name="Google Shape;434;p8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9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44" name="Google Shape;444;p9:notes"/>
          <p:cNvSpPr txBox="1"/>
          <p:nvPr>
            <p:ph idx="1" type="body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5" name="Google Shape;445;p9:notes"/>
          <p:cNvSpPr txBox="1"/>
          <p:nvPr>
            <p:ph idx="12" type="sldNum"/>
          </p:nvPr>
        </p:nvSpPr>
        <p:spPr>
          <a:xfrm>
            <a:off x="4144963" y="9121775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 flipH="1" rot="10800000">
            <a:off x="-94969" y="303826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" name="Google Shape;15;p2"/>
          <p:cNvSpPr/>
          <p:nvPr/>
        </p:nvSpPr>
        <p:spPr>
          <a:xfrm rot="5400000">
            <a:off x="559400" y="1538825"/>
            <a:ext cx="1788000" cy="20646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Google Shape;16;p2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/>
          <p:nvPr/>
        </p:nvSpPr>
        <p:spPr>
          <a:xfrm flipH="1" rot="10800000">
            <a:off x="66674" y="31354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 flipH="1" rot="10800000">
            <a:off x="828675" y="35165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"/>
          <p:cNvSpPr/>
          <p:nvPr/>
        </p:nvSpPr>
        <p:spPr>
          <a:xfrm flipH="1" rot="10800000">
            <a:off x="761999" y="8779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 flipH="1" rot="10800000">
            <a:off x="793851" y="4692801"/>
            <a:ext cx="517500" cy="4479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" name="Google Shape;22;p2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23" name="Google Shape;23;p2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393600" y="334662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" name="Google Shape;26;p2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27" name="Google Shape;27;p2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36" name="Google Shape;36;p2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" name="Google Shape;40;p2"/>
          <p:cNvSpPr/>
          <p:nvPr/>
        </p:nvSpPr>
        <p:spPr>
          <a:xfrm flipH="1" rot="10800000">
            <a:off x="733424" y="39360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"/>
          <p:cNvSpPr/>
          <p:nvPr/>
        </p:nvSpPr>
        <p:spPr>
          <a:xfrm flipH="1" rot="10800000">
            <a:off x="738525" y="1008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"/>
          <p:cNvSpPr/>
          <p:nvPr/>
        </p:nvSpPr>
        <p:spPr>
          <a:xfrm flipH="1" rot="10800000">
            <a:off x="-291325" y="4148475"/>
            <a:ext cx="1182300" cy="10236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"/>
          <p:cNvSpPr/>
          <p:nvPr/>
        </p:nvSpPr>
        <p:spPr>
          <a:xfrm flipH="1" rot="10800000">
            <a:off x="420725" y="-652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"/>
          <p:cNvSpPr/>
          <p:nvPr/>
        </p:nvSpPr>
        <p:spPr>
          <a:xfrm>
            <a:off x="1019338" y="416705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" name="Google Shape;45;p2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46" name="Google Shape;46;p2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2"/>
          <p:cNvSpPr/>
          <p:nvPr/>
        </p:nvSpPr>
        <p:spPr>
          <a:xfrm>
            <a:off x="47199" y="4430470"/>
            <a:ext cx="505231" cy="459562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1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4" name="Google Shape;274;p11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5" name="Google Shape;275;p11"/>
          <p:cNvSpPr txBox="1"/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76" name="Google Shape;276;p11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1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11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11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0" name="Google Shape;280;p11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81" name="Google Shape;281;p11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" name="Google Shape;283;p11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11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285" name="Google Shape;285;p11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3" name="Google Shape;293;p11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94" name="Google Shape;294;p11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8" name="Google Shape;298;p11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11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1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11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11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3" name="Google Shape;303;p11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304" name="Google Shape;304;p11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1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1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0" name="Google Shape;310;p11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11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2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4" name="Google Shape;314;p12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5" name="Google Shape;315;p1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316" name="Google Shape;316;p12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12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12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12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0" name="Google Shape;320;p12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321" name="Google Shape;321;p12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2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3" name="Google Shape;323;p12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4" name="Google Shape;324;p12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325" name="Google Shape;325;p12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2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2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2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2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2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2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2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3" name="Google Shape;333;p12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334" name="Google Shape;334;p12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2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2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8" name="Google Shape;338;p12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12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12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12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3" name="Google Shape;343;p12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344" name="Google Shape;344;p12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2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2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2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0" name="Google Shape;350;p12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12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bg>
      <p:bgPr>
        <a:solidFill>
          <a:schemeClr val="dk1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3" name="Google Shape;353;p1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4" name="Google Shape;354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6" name="Google Shape;3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5" name="Google Shape;55;p3"/>
          <p:cNvSpPr txBox="1"/>
          <p:nvPr>
            <p:ph idx="1" type="body"/>
          </p:nvPr>
        </p:nvSpPr>
        <p:spPr>
          <a:xfrm>
            <a:off x="381000" y="742950"/>
            <a:ext cx="8229600" cy="40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0040" lvl="0" marL="4572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40"/>
              <a:buChar char="◇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￭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￮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6" name="Google Shape;56;p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Tahoma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ahoma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052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◇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Tahoma"/>
              <a:buChar char="￭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￮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ahoma"/>
              <a:buChar char="●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63" name="Google Shape;63;p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Tahoma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ahoma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4" name="Google Shape;64;p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052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◇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Tahoma"/>
              <a:buChar char="￭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￮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ahoma"/>
              <a:buChar char="●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65" name="Google Shape;65;p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"/>
          <p:cNvSpPr/>
          <p:nvPr/>
        </p:nvSpPr>
        <p:spPr>
          <a:xfrm flipH="1" rot="10800000">
            <a:off x="8218352" y="4121459"/>
            <a:ext cx="685200" cy="5934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0" name="Google Shape;70;p5"/>
          <p:cNvSpPr/>
          <p:nvPr/>
        </p:nvSpPr>
        <p:spPr>
          <a:xfrm rot="5400000">
            <a:off x="388487" y="105212"/>
            <a:ext cx="944100" cy="10902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Google Shape;71;p5"/>
          <p:cNvSpPr/>
          <p:nvPr/>
        </p:nvSpPr>
        <p:spPr>
          <a:xfrm flipH="1" rot="10800000">
            <a:off x="-123825" y="847792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5"/>
          <p:cNvSpPr/>
          <p:nvPr/>
        </p:nvSpPr>
        <p:spPr>
          <a:xfrm flipH="1" rot="10800000">
            <a:off x="503116" y="1161450"/>
            <a:ext cx="352800" cy="305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5"/>
          <p:cNvSpPr/>
          <p:nvPr/>
        </p:nvSpPr>
        <p:spPr>
          <a:xfrm flipH="1" rot="10800000">
            <a:off x="1208424" y="-131812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5"/>
          <p:cNvSpPr/>
          <p:nvPr/>
        </p:nvSpPr>
        <p:spPr>
          <a:xfrm flipH="1" rot="10800000">
            <a:off x="247753" y="49693"/>
            <a:ext cx="295200" cy="2556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5"/>
          <p:cNvSpPr/>
          <p:nvPr/>
        </p:nvSpPr>
        <p:spPr>
          <a:xfrm flipH="1" rot="10800000">
            <a:off x="8763568" y="4485979"/>
            <a:ext cx="543000" cy="470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5"/>
          <p:cNvSpPr/>
          <p:nvPr/>
        </p:nvSpPr>
        <p:spPr>
          <a:xfrm flipH="1" rot="10800000">
            <a:off x="8523810" y="4741100"/>
            <a:ext cx="284100" cy="2457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5"/>
          <p:cNvSpPr/>
          <p:nvPr/>
        </p:nvSpPr>
        <p:spPr>
          <a:xfrm flipH="1" rot="10800000">
            <a:off x="8322785" y="3628023"/>
            <a:ext cx="543000" cy="470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5"/>
          <p:cNvSpPr/>
          <p:nvPr/>
        </p:nvSpPr>
        <p:spPr>
          <a:xfrm flipH="1" rot="10800000">
            <a:off x="8763569" y="4009882"/>
            <a:ext cx="237600" cy="2058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5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"/>
          <p:cNvSpPr/>
          <p:nvPr/>
        </p:nvSpPr>
        <p:spPr>
          <a:xfrm flipH="1" rot="10800000">
            <a:off x="3919993" y="3977033"/>
            <a:ext cx="1303500" cy="11283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2" name="Google Shape;82;p6"/>
          <p:cNvSpPr/>
          <p:nvPr/>
        </p:nvSpPr>
        <p:spPr>
          <a:xfrm rot="5400000">
            <a:off x="3809057" y="-81000"/>
            <a:ext cx="1525500" cy="17616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3" name="Google Shape;83;p6"/>
          <p:cNvSpPr txBox="1"/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4" name="Google Shape;84;p6"/>
          <p:cNvSpPr/>
          <p:nvPr/>
        </p:nvSpPr>
        <p:spPr>
          <a:xfrm flipH="1" rot="10800000">
            <a:off x="2809875" y="-172875"/>
            <a:ext cx="1111500" cy="962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6"/>
          <p:cNvSpPr/>
          <p:nvPr/>
        </p:nvSpPr>
        <p:spPr>
          <a:xfrm flipH="1" rot="10800000">
            <a:off x="3602723" y="1360109"/>
            <a:ext cx="493800" cy="427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6"/>
          <p:cNvSpPr/>
          <p:nvPr/>
        </p:nvSpPr>
        <p:spPr>
          <a:xfrm flipH="1" rot="10800000">
            <a:off x="5278915" y="855279"/>
            <a:ext cx="944700" cy="818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6"/>
          <p:cNvSpPr/>
          <p:nvPr/>
        </p:nvSpPr>
        <p:spPr>
          <a:xfrm flipH="1" rot="10800000">
            <a:off x="5365799" y="352324"/>
            <a:ext cx="493800" cy="4272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" name="Google Shape;88;p6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89" name="Google Shape;89;p6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6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Google Shape;91;p6"/>
          <p:cNvSpPr/>
          <p:nvPr/>
        </p:nvSpPr>
        <p:spPr>
          <a:xfrm>
            <a:off x="3253021" y="113273"/>
            <a:ext cx="225085" cy="38996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" name="Google Shape;92;p6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93" name="Google Shape;93;p6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" name="Google Shape;101;p6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102" name="Google Shape;102;p6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6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Google Shape;106;p6"/>
          <p:cNvSpPr/>
          <p:nvPr/>
        </p:nvSpPr>
        <p:spPr>
          <a:xfrm flipH="1" rot="10800000">
            <a:off x="5010533" y="4576648"/>
            <a:ext cx="1032900" cy="8946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6"/>
          <p:cNvSpPr/>
          <p:nvPr/>
        </p:nvSpPr>
        <p:spPr>
          <a:xfrm flipH="1" rot="10800000">
            <a:off x="5133679" y="4056450"/>
            <a:ext cx="540000" cy="467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6"/>
          <p:cNvSpPr/>
          <p:nvPr/>
        </p:nvSpPr>
        <p:spPr>
          <a:xfrm flipH="1" rot="10800000">
            <a:off x="3101709" y="3629719"/>
            <a:ext cx="1032900" cy="8940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6"/>
          <p:cNvSpPr/>
          <p:nvPr/>
        </p:nvSpPr>
        <p:spPr>
          <a:xfrm flipH="1" rot="10800000">
            <a:off x="3530384" y="4576662"/>
            <a:ext cx="452100" cy="3912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6"/>
          <p:cNvSpPr/>
          <p:nvPr/>
        </p:nvSpPr>
        <p:spPr>
          <a:xfrm>
            <a:off x="5370705" y="4867761"/>
            <a:ext cx="312503" cy="312484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6"/>
          <p:cNvGrpSpPr/>
          <p:nvPr/>
        </p:nvGrpSpPr>
        <p:grpSpPr>
          <a:xfrm>
            <a:off x="5772008" y="4056440"/>
            <a:ext cx="573943" cy="550550"/>
            <a:chOff x="5241175" y="4959100"/>
            <a:chExt cx="539775" cy="517775"/>
          </a:xfrm>
        </p:grpSpPr>
        <p:sp>
          <p:nvSpPr>
            <p:cNvPr id="112" name="Google Shape;112;p6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" name="Google Shape;118;p6"/>
          <p:cNvSpPr/>
          <p:nvPr/>
        </p:nvSpPr>
        <p:spPr>
          <a:xfrm>
            <a:off x="3429208" y="3904791"/>
            <a:ext cx="377839" cy="343685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/>
          <p:nvPr/>
        </p:nvSpPr>
        <p:spPr>
          <a:xfrm flipH="1" rot="10800000">
            <a:off x="-94969" y="619169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1" name="Google Shape;121;p7"/>
          <p:cNvSpPr/>
          <p:nvPr/>
        </p:nvSpPr>
        <p:spPr>
          <a:xfrm rot="5400000">
            <a:off x="499599" y="1905237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2" name="Google Shape;122;p7"/>
          <p:cNvSpPr txBox="1"/>
          <p:nvPr>
            <p:ph idx="1" type="body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Nixie One"/>
              <a:buChar char="◇"/>
              <a:defRPr sz="2400">
                <a:latin typeface="Nixie One"/>
                <a:ea typeface="Nixie One"/>
                <a:cs typeface="Nixie One"/>
                <a:sym typeface="Nixie One"/>
              </a:defRPr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￭"/>
              <a:defRPr sz="2400">
                <a:latin typeface="Nixie One"/>
                <a:ea typeface="Nixie One"/>
                <a:cs typeface="Nixie One"/>
                <a:sym typeface="Nixie One"/>
              </a:defRPr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￮"/>
              <a:defRPr sz="2400">
                <a:latin typeface="Nixie One"/>
                <a:ea typeface="Nixie One"/>
                <a:cs typeface="Nixie One"/>
                <a:sym typeface="Nixie One"/>
              </a:defRPr>
            </a:lvl3pPr>
            <a:lvl4pPr indent="-381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4pPr>
            <a:lvl5pPr indent="-381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5pPr>
            <a:lvl6pPr indent="-3810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6pPr>
            <a:lvl7pPr indent="-3810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7pPr>
            <a:lvl8pPr indent="-3810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8pPr>
            <a:lvl9pPr indent="-3810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123" name="Google Shape;123;p7"/>
          <p:cNvSpPr/>
          <p:nvPr/>
        </p:nvSpPr>
        <p:spPr>
          <a:xfrm flipH="1" rot="10800000">
            <a:off x="-123826" y="28115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7"/>
          <p:cNvSpPr/>
          <p:nvPr/>
        </p:nvSpPr>
        <p:spPr>
          <a:xfrm flipH="1" rot="10800000">
            <a:off x="638175" y="3192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7"/>
          <p:cNvSpPr/>
          <p:nvPr/>
        </p:nvSpPr>
        <p:spPr>
          <a:xfrm flipH="1" rot="10800000">
            <a:off x="752474" y="120180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7"/>
          <p:cNvSpPr/>
          <p:nvPr/>
        </p:nvSpPr>
        <p:spPr>
          <a:xfrm flipH="1" rot="10800000">
            <a:off x="657225" y="4380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" name="Google Shape;127;p7"/>
          <p:cNvGrpSpPr/>
          <p:nvPr/>
        </p:nvGrpSpPr>
        <p:grpSpPr>
          <a:xfrm>
            <a:off x="986834" y="1394518"/>
            <a:ext cx="351204" cy="324661"/>
            <a:chOff x="5975075" y="2327500"/>
            <a:chExt cx="420100" cy="388350"/>
          </a:xfrm>
        </p:grpSpPr>
        <p:sp>
          <p:nvSpPr>
            <p:cNvPr id="128" name="Google Shape;128;p7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" name="Google Shape;130;p7"/>
          <p:cNvSpPr/>
          <p:nvPr/>
        </p:nvSpPr>
        <p:spPr>
          <a:xfrm>
            <a:off x="203100" y="30227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" name="Google Shape;131;p7"/>
          <p:cNvGrpSpPr/>
          <p:nvPr/>
        </p:nvGrpSpPr>
        <p:grpSpPr>
          <a:xfrm>
            <a:off x="295728" y="877706"/>
            <a:ext cx="247469" cy="392302"/>
            <a:chOff x="6718575" y="2318625"/>
            <a:chExt cx="256950" cy="407375"/>
          </a:xfrm>
        </p:grpSpPr>
        <p:sp>
          <p:nvSpPr>
            <p:cNvPr id="132" name="Google Shape;132;p7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" name="Google Shape;140;p7"/>
          <p:cNvGrpSpPr/>
          <p:nvPr/>
        </p:nvGrpSpPr>
        <p:grpSpPr>
          <a:xfrm>
            <a:off x="1229484" y="3310481"/>
            <a:ext cx="342882" cy="350068"/>
            <a:chOff x="3951850" y="2985350"/>
            <a:chExt cx="407950" cy="416500"/>
          </a:xfrm>
        </p:grpSpPr>
        <p:sp>
          <p:nvSpPr>
            <p:cNvPr id="141" name="Google Shape;141;p7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" name="Google Shape;145;p7"/>
          <p:cNvSpPr/>
          <p:nvPr/>
        </p:nvSpPr>
        <p:spPr>
          <a:xfrm flipH="1" rot="10800000">
            <a:off x="542924" y="36121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"/>
          <p:cNvSpPr/>
          <p:nvPr/>
        </p:nvSpPr>
        <p:spPr>
          <a:xfrm flipH="1" rot="10800000">
            <a:off x="729000" y="424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7"/>
          <p:cNvSpPr/>
          <p:nvPr/>
        </p:nvSpPr>
        <p:spPr>
          <a:xfrm flipH="1" rot="10800000">
            <a:off x="-115052" y="3996025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7"/>
          <p:cNvSpPr/>
          <p:nvPr/>
        </p:nvSpPr>
        <p:spPr>
          <a:xfrm flipH="1" rot="10800000">
            <a:off x="411200" y="2586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7"/>
          <p:cNvSpPr/>
          <p:nvPr/>
        </p:nvSpPr>
        <p:spPr>
          <a:xfrm>
            <a:off x="828838" y="38432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" name="Google Shape;150;p7"/>
          <p:cNvGrpSpPr/>
          <p:nvPr/>
        </p:nvGrpSpPr>
        <p:grpSpPr>
          <a:xfrm>
            <a:off x="67092" y="1681690"/>
            <a:ext cx="455624" cy="437054"/>
            <a:chOff x="5241175" y="4959100"/>
            <a:chExt cx="539775" cy="517775"/>
          </a:xfrm>
        </p:grpSpPr>
        <p:sp>
          <p:nvSpPr>
            <p:cNvPr id="151" name="Google Shape;151;p7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" name="Google Shape;157;p7"/>
          <p:cNvSpPr/>
          <p:nvPr/>
        </p:nvSpPr>
        <p:spPr>
          <a:xfrm>
            <a:off x="144926" y="4214500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7"/>
          <p:cNvSpPr txBox="1"/>
          <p:nvPr/>
        </p:nvSpPr>
        <p:spPr>
          <a:xfrm>
            <a:off x="94000" y="192958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0" i="0" lang="en-US" sz="120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b="0" i="0" sz="12000" u="none" cap="none" strike="noStrike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59" name="Google Shape;159;p7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2" name="Google Shape;162;p8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3" name="Google Shape;163;p8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64" name="Google Shape;164;p8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165" name="Google Shape;165;p8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8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8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8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8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8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8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8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3" name="Google Shape;173;p8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74" name="Google Shape;174;p8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6" name="Google Shape;176;p8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8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" name="Google Shape;178;p8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79" name="Google Shape;179;p8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5" name="Google Shape;185;p8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" name="Google Shape;186;p8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187" name="Google Shape;187;p8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8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96" name="Google Shape;196;p8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0" name="Google Shape;200;p8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3" name="Google Shape;203;p9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4" name="Google Shape;204;p9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05" name="Google Shape;205;p9"/>
          <p:cNvSpPr txBox="1"/>
          <p:nvPr>
            <p:ph idx="1" type="body"/>
          </p:nvPr>
        </p:nvSpPr>
        <p:spPr>
          <a:xfrm>
            <a:off x="1734000" y="2414450"/>
            <a:ext cx="2667300" cy="26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" name="Google Shape;206;p9"/>
          <p:cNvSpPr txBox="1"/>
          <p:nvPr>
            <p:ph idx="2" type="body"/>
          </p:nvPr>
        </p:nvSpPr>
        <p:spPr>
          <a:xfrm>
            <a:off x="4562088" y="2414450"/>
            <a:ext cx="2667300" cy="26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" name="Google Shape;207;p9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9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9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9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12" name="Google Shape;212;p9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" name="Google Shape;214;p9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5" name="Google Shape;215;p9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216" name="Google Shape;216;p9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4" name="Google Shape;224;p9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25" name="Google Shape;225;p9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9" name="Google Shape;229;p9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9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9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9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9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9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35" name="Google Shape;235;p9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1" name="Google Shape;241;p9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9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0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5" name="Google Shape;245;p10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46" name="Google Shape;246;p10"/>
          <p:cNvSpPr txBox="1"/>
          <p:nvPr>
            <p:ph idx="1" type="body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" name="Google Shape;247;p10"/>
          <p:cNvSpPr txBox="1"/>
          <p:nvPr>
            <p:ph idx="2" type="body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" name="Google Shape;248;p10"/>
          <p:cNvSpPr txBox="1"/>
          <p:nvPr>
            <p:ph idx="3" type="body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" name="Google Shape;249;p10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0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0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0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3" name="Google Shape;253;p10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54" name="Google Shape;254;p10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6" name="Google Shape;256;p10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7" name="Google Shape;257;p10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258" name="Google Shape;258;p10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0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0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0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0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0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6" name="Google Shape;266;p10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67" name="Google Shape;267;p10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0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1" name="Google Shape;271;p10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0E293C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4.png"/><Relationship Id="rId7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IA18NBgVaa7urgCSShYvSR34LbR2-U6c/view" TargetMode="External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20.png"/><Relationship Id="rId6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4"/>
          <p:cNvSpPr txBox="1"/>
          <p:nvPr>
            <p:ph idx="1" type="subTitle"/>
          </p:nvPr>
        </p:nvSpPr>
        <p:spPr>
          <a:xfrm>
            <a:off x="2714550" y="2984104"/>
            <a:ext cx="56961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en-US"/>
            </a:br>
            <a:endParaRPr/>
          </a:p>
        </p:txBody>
      </p:sp>
      <p:sp>
        <p:nvSpPr>
          <p:cNvPr id="362" name="Google Shape;362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14"/>
          <p:cNvSpPr txBox="1"/>
          <p:nvPr>
            <p:ph type="ctrTitle"/>
          </p:nvPr>
        </p:nvSpPr>
        <p:spPr>
          <a:xfrm>
            <a:off x="2905525" y="1596000"/>
            <a:ext cx="6429600" cy="193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-US" sz="4800"/>
              <a:t>B.A.N Vision</a:t>
            </a:r>
            <a:endParaRPr b="1" sz="4800"/>
          </a:p>
        </p:txBody>
      </p:sp>
      <p:pic>
        <p:nvPicPr>
          <p:cNvPr id="364" name="Google Shape;3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35662" y="2169902"/>
            <a:ext cx="1014831" cy="78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3"/>
          <p:cNvSpPr txBox="1"/>
          <p:nvPr>
            <p:ph type="title"/>
          </p:nvPr>
        </p:nvSpPr>
        <p:spPr>
          <a:xfrm>
            <a:off x="83700" y="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Design Constraints</a:t>
            </a:r>
            <a:endParaRPr/>
          </a:p>
        </p:txBody>
      </p:sp>
      <p:sp>
        <p:nvSpPr>
          <p:cNvPr id="459" name="Google Shape;459;p23"/>
          <p:cNvSpPr txBox="1"/>
          <p:nvPr>
            <p:ph idx="2" type="body"/>
          </p:nvPr>
        </p:nvSpPr>
        <p:spPr>
          <a:xfrm>
            <a:off x="1523963" y="3312333"/>
            <a:ext cx="4040100" cy="9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052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◇"/>
            </a:pPr>
            <a:r>
              <a:rPr lang="en-US"/>
              <a:t>Budget (soft)</a:t>
            </a:r>
            <a:endParaRPr/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￭"/>
            </a:pPr>
            <a:r>
              <a:rPr lang="en-US"/>
              <a:t>&lt; $20,000</a:t>
            </a:r>
            <a:endParaRPr/>
          </a:p>
        </p:txBody>
      </p:sp>
      <p:sp>
        <p:nvSpPr>
          <p:cNvPr id="460" name="Google Shape;460;p23"/>
          <p:cNvSpPr txBox="1"/>
          <p:nvPr>
            <p:ph idx="4" type="body"/>
          </p:nvPr>
        </p:nvSpPr>
        <p:spPr>
          <a:xfrm>
            <a:off x="5599050" y="3312325"/>
            <a:ext cx="3541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052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◇"/>
            </a:pPr>
            <a:r>
              <a:rPr lang="en-US"/>
              <a:t>Data storage/usage</a:t>
            </a:r>
            <a:endParaRPr/>
          </a:p>
          <a:p>
            <a:pPr indent="-35052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Char char="◇"/>
            </a:pPr>
            <a:r>
              <a:rPr lang="en-US"/>
              <a:t>HIPAA regulations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r>
              <a:t/>
            </a:r>
            <a:endParaRPr/>
          </a:p>
        </p:txBody>
      </p:sp>
      <p:sp>
        <p:nvSpPr>
          <p:cNvPr id="461" name="Google Shape;461;p2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2" name="Google Shape;462;p23"/>
          <p:cNvSpPr txBox="1"/>
          <p:nvPr>
            <p:ph idx="4" type="body"/>
          </p:nvPr>
        </p:nvSpPr>
        <p:spPr>
          <a:xfrm>
            <a:off x="1437925" y="970663"/>
            <a:ext cx="3039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052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◇"/>
            </a:pPr>
            <a:r>
              <a:rPr lang="en-US"/>
              <a:t>Responsibility of patients’ safety 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r>
              <a:t/>
            </a:r>
            <a:endParaRPr/>
          </a:p>
        </p:txBody>
      </p:sp>
      <p:sp>
        <p:nvSpPr>
          <p:cNvPr id="463" name="Google Shape;463;p23"/>
          <p:cNvSpPr txBox="1"/>
          <p:nvPr>
            <p:ph idx="4" type="body"/>
          </p:nvPr>
        </p:nvSpPr>
        <p:spPr>
          <a:xfrm>
            <a:off x="5747450" y="970663"/>
            <a:ext cx="3393300" cy="9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052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◇"/>
            </a:pPr>
            <a:r>
              <a:rPr lang="en-US"/>
              <a:t>Must be easily reproduced without expert installation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r>
              <a:t/>
            </a:r>
            <a:endParaRPr/>
          </a:p>
        </p:txBody>
      </p:sp>
      <p:pic>
        <p:nvPicPr>
          <p:cNvPr id="464" name="Google Shape;46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6425" y="949550"/>
            <a:ext cx="1171016" cy="1026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5296" y="949562"/>
            <a:ext cx="1368675" cy="102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800" y="3312325"/>
            <a:ext cx="1609674" cy="120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69788" y="3312337"/>
            <a:ext cx="984300" cy="98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3" name="Google Shape;473;p24"/>
          <p:cNvSpPr txBox="1"/>
          <p:nvPr>
            <p:ph type="title"/>
          </p:nvPr>
        </p:nvSpPr>
        <p:spPr>
          <a:xfrm>
            <a:off x="457200" y="0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Engineering Standards </a:t>
            </a:r>
            <a:endParaRPr/>
          </a:p>
        </p:txBody>
      </p:sp>
      <p:sp>
        <p:nvSpPr>
          <p:cNvPr id="474" name="Google Shape;474;p24"/>
          <p:cNvSpPr txBox="1"/>
          <p:nvPr>
            <p:ph idx="1" type="body"/>
          </p:nvPr>
        </p:nvSpPr>
        <p:spPr>
          <a:xfrm>
            <a:off x="381000" y="742950"/>
            <a:ext cx="8229600" cy="40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000"/>
              <a:t>The following engineering standards are being considered during design of BAN Vision:</a:t>
            </a:r>
            <a:endParaRPr sz="2000"/>
          </a:p>
          <a:p>
            <a:pPr indent="-355600" lvl="1" marL="91440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2000"/>
              <a:buChar char="￭"/>
            </a:pPr>
            <a:r>
              <a:rPr lang="en-US" sz="2000"/>
              <a:t>IEEE 802.11-2016 - IEEE Standard for Information technology</a:t>
            </a:r>
            <a:endParaRPr sz="2000"/>
          </a:p>
          <a:p>
            <a:pPr indent="-355600" lvl="1" marL="91440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2000"/>
              <a:buChar char="￭"/>
            </a:pPr>
            <a:r>
              <a:rPr lang="en-US" sz="2000"/>
              <a:t>IEEE 602-2007 - IEEE Recommended Practice for Electric Systems in Health Care Facilities</a:t>
            </a:r>
            <a:endParaRPr sz="2000"/>
          </a:p>
          <a:p>
            <a:pPr indent="0" lvl="0" marL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000"/>
              <a:t>However, many engineering standards for machine learning are still in the works or are very specific and thus not applicable</a:t>
            </a:r>
            <a:endParaRPr sz="2000"/>
          </a:p>
          <a:p>
            <a:pPr indent="-355600" lvl="1" marL="91440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2000"/>
              <a:buChar char="￭"/>
            </a:pPr>
            <a:r>
              <a:rPr lang="en-US" sz="2000"/>
              <a:t>ex. IEEE 1232.3-2014 - IEEE Guide for the Use of Artificial Intelligence Exchange and Service Tie to All Test Environments (AI-ESTATE)</a:t>
            </a:r>
            <a:endParaRPr sz="2000"/>
          </a:p>
          <a:p>
            <a:pPr indent="-355600" lvl="1" marL="91440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2000"/>
              <a:buChar char="￭"/>
            </a:pPr>
            <a:r>
              <a:rPr lang="en-US" sz="2000"/>
              <a:t>ex. P7006 - Standard for Personal Data Artificial Intelligence (AI) Agent</a:t>
            </a:r>
            <a:endParaRPr sz="20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5"/>
          <p:cNvSpPr txBox="1"/>
          <p:nvPr>
            <p:ph type="title"/>
          </p:nvPr>
        </p:nvSpPr>
        <p:spPr>
          <a:xfrm>
            <a:off x="0" y="0"/>
            <a:ext cx="91440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3500"/>
              <a:t>Functional Block Diagram   </a:t>
            </a:r>
            <a:endParaRPr sz="3500"/>
          </a:p>
        </p:txBody>
      </p:sp>
      <p:sp>
        <p:nvSpPr>
          <p:cNvPr id="480" name="Google Shape;480;p2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81" name="Google Shape;48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01936" y="905188"/>
            <a:ext cx="4540125" cy="3333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6"/>
          <p:cNvSpPr txBox="1"/>
          <p:nvPr>
            <p:ph type="title"/>
          </p:nvPr>
        </p:nvSpPr>
        <p:spPr>
          <a:xfrm>
            <a:off x="457200" y="3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Budget</a:t>
            </a:r>
            <a:endParaRPr/>
          </a:p>
        </p:txBody>
      </p:sp>
      <p:sp>
        <p:nvSpPr>
          <p:cNvPr id="488" name="Google Shape;488;p26"/>
          <p:cNvSpPr txBox="1"/>
          <p:nvPr>
            <p:ph idx="1" type="body"/>
          </p:nvPr>
        </p:nvSpPr>
        <p:spPr>
          <a:xfrm>
            <a:off x="381000" y="742950"/>
            <a:ext cx="8229600" cy="40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Initial soft budget: &lt;$20,000</a:t>
            </a:r>
            <a:endParaRPr sz="2400"/>
          </a:p>
          <a:p>
            <a:pPr indent="-3810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Materials used: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NVIDIA Jetson TX2 (~$600)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Raspberry Pi 3 (~$30)</a:t>
            </a:r>
            <a:endParaRPr sz="2400"/>
          </a:p>
          <a:p>
            <a:pPr indent="-3810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Materials required: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For demo w/Jetson: none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For implementation: USB security camera (≥$100)</a:t>
            </a:r>
            <a:endParaRPr sz="2400"/>
          </a:p>
          <a:p>
            <a:pPr indent="-3810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Total cost: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Worse case: $700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Best case: $130</a:t>
            </a:r>
            <a:endParaRPr sz="2400"/>
          </a:p>
        </p:txBody>
      </p:sp>
      <p:sp>
        <p:nvSpPr>
          <p:cNvPr id="489" name="Google Shape;489;p2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7"/>
          <p:cNvSpPr txBox="1"/>
          <p:nvPr>
            <p:ph type="title"/>
          </p:nvPr>
        </p:nvSpPr>
        <p:spPr>
          <a:xfrm>
            <a:off x="457200" y="3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Team Contribution</a:t>
            </a:r>
            <a:endParaRPr/>
          </a:p>
        </p:txBody>
      </p:sp>
      <p:sp>
        <p:nvSpPr>
          <p:cNvPr id="496" name="Google Shape;496;p27"/>
          <p:cNvSpPr txBox="1"/>
          <p:nvPr>
            <p:ph idx="1" type="body"/>
          </p:nvPr>
        </p:nvSpPr>
        <p:spPr>
          <a:xfrm>
            <a:off x="381000" y="742950"/>
            <a:ext cx="8229600" cy="40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Andre Ripley - Computer Engineering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Team Leader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Machine Learning Technical Lead</a:t>
            </a:r>
            <a:endParaRPr sz="2400"/>
          </a:p>
          <a:p>
            <a:pPr indent="-3810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Nick Huston - Computer Engineering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Software Developer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Lead Documenter</a:t>
            </a:r>
            <a:endParaRPr sz="2400"/>
          </a:p>
          <a:p>
            <a:pPr indent="-3810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Brendan Crace - Electrical Engineering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Lead Researcher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Documenter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QA</a:t>
            </a:r>
            <a:endParaRPr sz="2400"/>
          </a:p>
        </p:txBody>
      </p:sp>
      <p:sp>
        <p:nvSpPr>
          <p:cNvPr id="497" name="Google Shape;497;p2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8"/>
          <p:cNvSpPr txBox="1"/>
          <p:nvPr>
            <p:ph type="title"/>
          </p:nvPr>
        </p:nvSpPr>
        <p:spPr>
          <a:xfrm>
            <a:off x="457200" y="3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Future Plans</a:t>
            </a:r>
            <a:endParaRPr/>
          </a:p>
        </p:txBody>
      </p:sp>
      <p:sp>
        <p:nvSpPr>
          <p:cNvPr id="504" name="Google Shape;504;p28"/>
          <p:cNvSpPr txBox="1"/>
          <p:nvPr>
            <p:ph idx="1" type="body"/>
          </p:nvPr>
        </p:nvSpPr>
        <p:spPr>
          <a:xfrm>
            <a:off x="381000" y="742950"/>
            <a:ext cx="8229600" cy="40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Currently, the NVIDIA Jetson is throwing errors related to its architecture. We’re working on solving these issues at the moment, and exploring other options.</a:t>
            </a:r>
            <a:endParaRPr sz="2400"/>
          </a:p>
          <a:p>
            <a:pPr indent="-3810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Introducing leg fixtures to reduce false positive readings.</a:t>
            </a:r>
            <a:endParaRPr sz="2400"/>
          </a:p>
        </p:txBody>
      </p:sp>
      <p:sp>
        <p:nvSpPr>
          <p:cNvPr id="505" name="Google Shape;505;p28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9"/>
          <p:cNvSpPr/>
          <p:nvPr/>
        </p:nvSpPr>
        <p:spPr>
          <a:xfrm rot="-5400000">
            <a:off x="1053600" y="533300"/>
            <a:ext cx="1855800" cy="21429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1" name="Google Shape;511;p29"/>
          <p:cNvSpPr txBox="1"/>
          <p:nvPr>
            <p:ph idx="4294967295" type="ctrTitle"/>
          </p:nvPr>
        </p:nvSpPr>
        <p:spPr>
          <a:xfrm>
            <a:off x="3152775" y="1354750"/>
            <a:ext cx="45621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b="0" i="0" lang="en-US" sz="8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rPr>
              <a:t>Thanks!</a:t>
            </a:r>
            <a:endParaRPr b="0" i="0" sz="8000" u="none" cap="none" strike="noStrik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512" name="Google Shape;512;p29"/>
          <p:cNvSpPr txBox="1"/>
          <p:nvPr>
            <p:ph idx="4294967295" type="body"/>
          </p:nvPr>
        </p:nvSpPr>
        <p:spPr>
          <a:xfrm>
            <a:off x="3286468" y="2400250"/>
            <a:ext cx="4562100" cy="24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b="1" lang="en-US" sz="3600"/>
              <a:t>Any questions?</a:t>
            </a:r>
            <a:endParaRPr b="1" sz="36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3600"/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3" name="Google Shape;513;p29"/>
          <p:cNvSpPr/>
          <p:nvPr/>
        </p:nvSpPr>
        <p:spPr>
          <a:xfrm>
            <a:off x="1591719" y="1212580"/>
            <a:ext cx="779561" cy="77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29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0" name="Google Shape;370;p15"/>
          <p:cNvSpPr txBox="1"/>
          <p:nvPr>
            <p:ph type="title"/>
          </p:nvPr>
        </p:nvSpPr>
        <p:spPr>
          <a:xfrm>
            <a:off x="533400" y="171450"/>
            <a:ext cx="80010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Problem</a:t>
            </a:r>
            <a:endParaRPr/>
          </a:p>
        </p:txBody>
      </p:sp>
      <p:pic>
        <p:nvPicPr>
          <p:cNvPr id="371" name="Google Shape;37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200" y="2925825"/>
            <a:ext cx="2781300" cy="18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9200" y="600200"/>
            <a:ext cx="2781300" cy="2070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15"/>
          <p:cNvPicPr preferRelativeResize="0"/>
          <p:nvPr/>
        </p:nvPicPr>
        <p:blipFill rotWithShape="1">
          <a:blip r:embed="rId5">
            <a:alphaModFix/>
          </a:blip>
          <a:srcRect b="0" l="0" r="19646" t="0"/>
          <a:stretch/>
        </p:blipFill>
        <p:spPr>
          <a:xfrm>
            <a:off x="3070125" y="1516387"/>
            <a:ext cx="3316250" cy="1833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53200" y="632725"/>
            <a:ext cx="2225975" cy="222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72225" y="3502542"/>
            <a:ext cx="2703100" cy="1309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1" name="Google Shape;381;p16"/>
          <p:cNvSpPr txBox="1"/>
          <p:nvPr>
            <p:ph type="title"/>
          </p:nvPr>
        </p:nvSpPr>
        <p:spPr>
          <a:xfrm>
            <a:off x="533400" y="171450"/>
            <a:ext cx="80010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Solution</a:t>
            </a:r>
            <a:endParaRPr/>
          </a:p>
        </p:txBody>
      </p:sp>
      <p:pic>
        <p:nvPicPr>
          <p:cNvPr id="382" name="Google Shape;38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7350" y="1134575"/>
            <a:ext cx="3320275" cy="375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2675" y="1483750"/>
            <a:ext cx="4548650" cy="2644575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16"/>
          <p:cNvSpPr txBox="1"/>
          <p:nvPr/>
        </p:nvSpPr>
        <p:spPr>
          <a:xfrm>
            <a:off x="1123000" y="827600"/>
            <a:ext cx="26280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Pose Estimation</a:t>
            </a:r>
            <a:endParaRPr b="1" i="0" sz="1400" u="none" cap="none" strike="noStrike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85" name="Google Shape;385;p16"/>
          <p:cNvSpPr txBox="1"/>
          <p:nvPr/>
        </p:nvSpPr>
        <p:spPr>
          <a:xfrm>
            <a:off x="5574425" y="529600"/>
            <a:ext cx="30432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Object Recognition</a:t>
            </a:r>
            <a:endParaRPr b="1" i="0" sz="1400" u="none" cap="none" strike="noStrike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1" name="Google Shape;391;p17"/>
          <p:cNvSpPr txBox="1"/>
          <p:nvPr>
            <p:ph type="title"/>
          </p:nvPr>
        </p:nvSpPr>
        <p:spPr>
          <a:xfrm>
            <a:off x="533400" y="171450"/>
            <a:ext cx="80010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Demo (stills)</a:t>
            </a:r>
            <a:endParaRPr/>
          </a:p>
        </p:txBody>
      </p:sp>
      <p:pic>
        <p:nvPicPr>
          <p:cNvPr id="392" name="Google Shape;39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350" y="1606250"/>
            <a:ext cx="4105776" cy="207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40350" y="1606250"/>
            <a:ext cx="3759249" cy="2077425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17"/>
          <p:cNvSpPr/>
          <p:nvPr/>
        </p:nvSpPr>
        <p:spPr>
          <a:xfrm>
            <a:off x="4379788" y="2425038"/>
            <a:ext cx="597900" cy="29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9BBD5"/>
          </a:solidFill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17"/>
          <p:cNvSpPr txBox="1"/>
          <p:nvPr/>
        </p:nvSpPr>
        <p:spPr>
          <a:xfrm>
            <a:off x="1097425" y="968700"/>
            <a:ext cx="21336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Laying Down</a:t>
            </a:r>
            <a:endParaRPr b="1" i="0" sz="1400" u="none" cap="none" strike="noStrike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96" name="Google Shape;396;p17"/>
          <p:cNvSpPr txBox="1"/>
          <p:nvPr/>
        </p:nvSpPr>
        <p:spPr>
          <a:xfrm>
            <a:off x="6133775" y="968700"/>
            <a:ext cx="17724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Getting Up</a:t>
            </a:r>
            <a:endParaRPr b="1" i="0" sz="1400" u="none" cap="none" strike="noStrike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97" name="Google Shape;397;p17"/>
          <p:cNvSpPr/>
          <p:nvPr/>
        </p:nvSpPr>
        <p:spPr>
          <a:xfrm rot="5400000">
            <a:off x="1865275" y="3959263"/>
            <a:ext cx="597900" cy="29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9BBD5"/>
          </a:solidFill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17"/>
          <p:cNvSpPr txBox="1"/>
          <p:nvPr/>
        </p:nvSpPr>
        <p:spPr>
          <a:xfrm>
            <a:off x="1435538" y="4354100"/>
            <a:ext cx="14574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No Alert </a:t>
            </a:r>
            <a:endParaRPr b="0" i="0" sz="1400" u="none" cap="none" strike="noStrike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99" name="Google Shape;399;p17"/>
          <p:cNvSpPr/>
          <p:nvPr/>
        </p:nvSpPr>
        <p:spPr>
          <a:xfrm rot="5400000">
            <a:off x="6721025" y="3959263"/>
            <a:ext cx="597900" cy="29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9BBD5"/>
          </a:solidFill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17"/>
          <p:cNvSpPr txBox="1"/>
          <p:nvPr/>
        </p:nvSpPr>
        <p:spPr>
          <a:xfrm>
            <a:off x="5896475" y="4354100"/>
            <a:ext cx="22470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Nurse Notified</a:t>
            </a:r>
            <a:endParaRPr b="0" i="0" sz="1400" u="none" cap="none" strike="noStrike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8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6" name="Google Shape;406;p18"/>
          <p:cNvSpPr txBox="1"/>
          <p:nvPr>
            <p:ph type="title"/>
          </p:nvPr>
        </p:nvSpPr>
        <p:spPr>
          <a:xfrm>
            <a:off x="533400" y="171450"/>
            <a:ext cx="80010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Demo (stills)</a:t>
            </a:r>
            <a:endParaRPr/>
          </a:p>
        </p:txBody>
      </p:sp>
      <p:sp>
        <p:nvSpPr>
          <p:cNvPr id="407" name="Google Shape;407;p18"/>
          <p:cNvSpPr/>
          <p:nvPr/>
        </p:nvSpPr>
        <p:spPr>
          <a:xfrm>
            <a:off x="4379788" y="2425038"/>
            <a:ext cx="597900" cy="29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9BBD5"/>
          </a:solidFill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18"/>
          <p:cNvSpPr txBox="1"/>
          <p:nvPr/>
        </p:nvSpPr>
        <p:spPr>
          <a:xfrm>
            <a:off x="1507050" y="1045125"/>
            <a:ext cx="21336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Patient Left</a:t>
            </a:r>
            <a:endParaRPr b="1" i="0" sz="1400" u="none" cap="none" strike="noStrike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09" name="Google Shape;409;p18"/>
          <p:cNvSpPr/>
          <p:nvPr/>
        </p:nvSpPr>
        <p:spPr>
          <a:xfrm flipH="1" rot="10800000">
            <a:off x="5361563" y="2583413"/>
            <a:ext cx="597900" cy="29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9BBD5"/>
          </a:solidFill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18"/>
          <p:cNvSpPr txBox="1"/>
          <p:nvPr/>
        </p:nvSpPr>
        <p:spPr>
          <a:xfrm>
            <a:off x="6160375" y="2129850"/>
            <a:ext cx="28056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C6DAEC"/>
              </a:buClr>
              <a:buSzPts val="2400"/>
              <a:buFont typeface="Muli"/>
              <a:buChar char="●"/>
            </a:pPr>
            <a:r>
              <a:rPr b="0" i="0" lang="en-US" sz="2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Nurse Notified </a:t>
            </a:r>
            <a:endParaRPr b="0" i="0" sz="1400" u="none" cap="none" strike="noStrike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11" name="Google Shape;411;p18"/>
          <p:cNvSpPr txBox="1"/>
          <p:nvPr/>
        </p:nvSpPr>
        <p:spPr>
          <a:xfrm>
            <a:off x="6160375" y="2644050"/>
            <a:ext cx="30312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C6DAEC"/>
              </a:buClr>
              <a:buSzPts val="2400"/>
              <a:buFont typeface="Muli"/>
              <a:buChar char="●"/>
            </a:pPr>
            <a:r>
              <a:rPr b="0" i="0" lang="en-US" sz="2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Alarm sounded</a:t>
            </a:r>
            <a:endParaRPr b="0" i="0" sz="1400" u="none" cap="none" strike="noStrike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412" name="Google Shape;41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000" y="1641225"/>
            <a:ext cx="5047677" cy="21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9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8" name="Google Shape;418;p19"/>
          <p:cNvSpPr txBox="1"/>
          <p:nvPr>
            <p:ph type="title"/>
          </p:nvPr>
        </p:nvSpPr>
        <p:spPr>
          <a:xfrm>
            <a:off x="533400" y="171450"/>
            <a:ext cx="80010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Demo </a:t>
            </a:r>
            <a:endParaRPr/>
          </a:p>
        </p:txBody>
      </p:sp>
      <p:pic>
        <p:nvPicPr>
          <p:cNvPr id="419" name="Google Shape;419;p19" title="recording2_1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9338" y="743925"/>
            <a:ext cx="5609125" cy="420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0"/>
          <p:cNvSpPr txBox="1"/>
          <p:nvPr>
            <p:ph type="title"/>
          </p:nvPr>
        </p:nvSpPr>
        <p:spPr>
          <a:xfrm>
            <a:off x="457200" y="11752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Details</a:t>
            </a:r>
            <a:endParaRPr/>
          </a:p>
        </p:txBody>
      </p:sp>
      <p:sp>
        <p:nvSpPr>
          <p:cNvPr id="426" name="Google Shape;426;p20"/>
          <p:cNvSpPr/>
          <p:nvPr/>
        </p:nvSpPr>
        <p:spPr>
          <a:xfrm>
            <a:off x="5459525" y="2677975"/>
            <a:ext cx="597900" cy="29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9BBD5"/>
          </a:solidFill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2475" y="1621250"/>
            <a:ext cx="2338625" cy="2291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95388" y="2971375"/>
            <a:ext cx="1701050" cy="189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95388" y="974925"/>
            <a:ext cx="1701050" cy="19347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20"/>
          <p:cNvPicPr preferRelativeResize="0"/>
          <p:nvPr/>
        </p:nvPicPr>
        <p:blipFill rotWithShape="1">
          <a:blip r:embed="rId6">
            <a:alphaModFix/>
          </a:blip>
          <a:srcRect b="0" l="19229" r="35692" t="0"/>
          <a:stretch/>
        </p:blipFill>
        <p:spPr>
          <a:xfrm>
            <a:off x="341200" y="1246175"/>
            <a:ext cx="2133599" cy="315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20"/>
          <p:cNvSpPr/>
          <p:nvPr/>
        </p:nvSpPr>
        <p:spPr>
          <a:xfrm>
            <a:off x="2634400" y="2677975"/>
            <a:ext cx="597900" cy="29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9BBD5"/>
          </a:solidFill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1"/>
          <p:cNvSpPr txBox="1"/>
          <p:nvPr>
            <p:ph idx="12" type="sldNum"/>
          </p:nvPr>
        </p:nvSpPr>
        <p:spPr>
          <a:xfrm>
            <a:off x="6553200" y="4257675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7" name="Google Shape;437;p21"/>
          <p:cNvSpPr txBox="1"/>
          <p:nvPr>
            <p:ph type="title"/>
          </p:nvPr>
        </p:nvSpPr>
        <p:spPr>
          <a:xfrm>
            <a:off x="457200" y="0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Economic Justification </a:t>
            </a:r>
            <a:endParaRPr/>
          </a:p>
        </p:txBody>
      </p:sp>
      <p:pic>
        <p:nvPicPr>
          <p:cNvPr id="438" name="Google Shape;43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0550" y="1254175"/>
            <a:ext cx="2635149" cy="2635149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21"/>
          <p:cNvSpPr txBox="1"/>
          <p:nvPr/>
        </p:nvSpPr>
        <p:spPr>
          <a:xfrm>
            <a:off x="3632025" y="1342300"/>
            <a:ext cx="44328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Font typeface="Muli"/>
              <a:buChar char="●"/>
            </a:pPr>
            <a:r>
              <a:rPr b="1" i="0" lang="en-US" sz="1800" u="none" cap="none" strike="noStrike">
                <a:solidFill>
                  <a:srgbClr val="00FF00"/>
                </a:solidFill>
                <a:latin typeface="Muli"/>
                <a:ea typeface="Muli"/>
                <a:cs typeface="Muli"/>
                <a:sym typeface="Muli"/>
              </a:rPr>
              <a:t>Reducing falls by 10% saves the hospital $100,000 </a:t>
            </a:r>
            <a:endParaRPr b="1" i="0" sz="1800" u="none" cap="none" strike="noStrike">
              <a:solidFill>
                <a:srgbClr val="00FF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40" name="Google Shape;440;p21"/>
          <p:cNvSpPr txBox="1"/>
          <p:nvPr/>
        </p:nvSpPr>
        <p:spPr>
          <a:xfrm>
            <a:off x="3632025" y="2335038"/>
            <a:ext cx="44328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Font typeface="Muli"/>
              <a:buChar char="●"/>
            </a:pPr>
            <a:r>
              <a:rPr b="1" i="0" lang="en-US" sz="1800" u="none" cap="none" strike="noStrike">
                <a:solidFill>
                  <a:srgbClr val="00FF00"/>
                </a:solidFill>
                <a:latin typeface="Muli"/>
                <a:ea typeface="Muli"/>
                <a:cs typeface="Muli"/>
                <a:sym typeface="Muli"/>
              </a:rPr>
              <a:t>Price of beds reduced from $20,000 to $7,500 </a:t>
            </a:r>
            <a:endParaRPr b="1" i="0" sz="1800" u="none" cap="none" strike="noStrike">
              <a:solidFill>
                <a:srgbClr val="00FF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41" name="Google Shape;441;p21"/>
          <p:cNvSpPr txBox="1"/>
          <p:nvPr/>
        </p:nvSpPr>
        <p:spPr>
          <a:xfrm>
            <a:off x="3632025" y="3327775"/>
            <a:ext cx="44328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Font typeface="Muli"/>
              <a:buChar char="●"/>
            </a:pPr>
            <a:r>
              <a:rPr b="1" i="0" lang="en-US" sz="1800" u="none" cap="none" strike="noStrike">
                <a:solidFill>
                  <a:srgbClr val="00FF00"/>
                </a:solidFill>
                <a:latin typeface="Muli"/>
                <a:ea typeface="Muli"/>
                <a:cs typeface="Muli"/>
                <a:sym typeface="Muli"/>
              </a:rPr>
              <a:t>Reduce internal hardware components </a:t>
            </a:r>
            <a:endParaRPr b="1" i="0" sz="1800" u="none" cap="none" strike="noStrike">
              <a:solidFill>
                <a:srgbClr val="00FF00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2"/>
          <p:cNvSpPr txBox="1"/>
          <p:nvPr>
            <p:ph type="title"/>
          </p:nvPr>
        </p:nvSpPr>
        <p:spPr>
          <a:xfrm>
            <a:off x="83700" y="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Similar Products</a:t>
            </a:r>
            <a:endParaRPr/>
          </a:p>
        </p:txBody>
      </p:sp>
      <p:sp>
        <p:nvSpPr>
          <p:cNvPr id="448" name="Google Shape;448;p2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49" name="Google Shape;4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01187" y="857388"/>
            <a:ext cx="3541626" cy="2352676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22"/>
          <p:cNvSpPr txBox="1"/>
          <p:nvPr/>
        </p:nvSpPr>
        <p:spPr>
          <a:xfrm>
            <a:off x="2954100" y="3210075"/>
            <a:ext cx="32358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Hill-Rom Centrella Bed</a:t>
            </a:r>
            <a:endParaRPr b="1" i="0" sz="1400" u="none" cap="none" strike="noStrike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51" name="Google Shape;451;p22"/>
          <p:cNvSpPr txBox="1"/>
          <p:nvPr/>
        </p:nvSpPr>
        <p:spPr>
          <a:xfrm>
            <a:off x="5509350" y="3953100"/>
            <a:ext cx="29991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2306"/>
              </a:buClr>
              <a:buSzPts val="1800"/>
              <a:buFont typeface="Muli"/>
              <a:buChar char="●"/>
            </a:pPr>
            <a:r>
              <a:rPr b="1" i="0" lang="en-US" sz="1800" u="none" cap="none" strike="noStrike">
                <a:solidFill>
                  <a:srgbClr val="FF2306"/>
                </a:solidFill>
                <a:latin typeface="Muli"/>
                <a:ea typeface="Muli"/>
                <a:cs typeface="Muli"/>
                <a:sym typeface="Muli"/>
              </a:rPr>
              <a:t>$20,000</a:t>
            </a:r>
            <a:endParaRPr b="1" i="0" sz="1800" u="none" cap="none" strike="noStrike">
              <a:solidFill>
                <a:srgbClr val="FF2306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2306"/>
              </a:buClr>
              <a:buSzPts val="1800"/>
              <a:buFont typeface="Muli"/>
              <a:buChar char="●"/>
            </a:pPr>
            <a:r>
              <a:rPr b="1" i="0" lang="en-US" sz="1800" u="none" cap="none" strike="noStrike">
                <a:solidFill>
                  <a:srgbClr val="FF2306"/>
                </a:solidFill>
                <a:latin typeface="Muli"/>
                <a:ea typeface="Muli"/>
                <a:cs typeface="Muli"/>
                <a:sym typeface="Muli"/>
              </a:rPr>
              <a:t>Too large and heavy</a:t>
            </a:r>
            <a:endParaRPr b="1" i="0" sz="1800" u="none" cap="none" strike="noStrike">
              <a:solidFill>
                <a:srgbClr val="FF2306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2306"/>
              </a:buClr>
              <a:buSzPts val="1800"/>
              <a:buFont typeface="Muli"/>
              <a:buChar char="●"/>
            </a:pPr>
            <a:r>
              <a:rPr b="1" i="0" lang="en-US" sz="1800" u="none" cap="none" strike="noStrike">
                <a:solidFill>
                  <a:srgbClr val="FF2306"/>
                </a:solidFill>
                <a:latin typeface="Muli"/>
                <a:ea typeface="Muli"/>
                <a:cs typeface="Muli"/>
                <a:sym typeface="Muli"/>
              </a:rPr>
              <a:t>Pressure sensors</a:t>
            </a:r>
            <a:endParaRPr b="1" i="0" sz="1800" u="none" cap="none" strike="noStrike">
              <a:solidFill>
                <a:srgbClr val="FF2306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FF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52" name="Google Shape;452;p22"/>
          <p:cNvSpPr txBox="1"/>
          <p:nvPr/>
        </p:nvSpPr>
        <p:spPr>
          <a:xfrm>
            <a:off x="899950" y="3953100"/>
            <a:ext cx="33246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Font typeface="Muli"/>
              <a:buChar char="●"/>
            </a:pPr>
            <a:r>
              <a:rPr b="1" i="0" lang="en-US" sz="1800" u="none" cap="none" strike="noStrike">
                <a:solidFill>
                  <a:srgbClr val="00FF00"/>
                </a:solidFill>
                <a:latin typeface="Muli"/>
                <a:ea typeface="Muli"/>
                <a:cs typeface="Muli"/>
                <a:sym typeface="Muli"/>
              </a:rPr>
              <a:t>23% fall reduction</a:t>
            </a:r>
            <a:endParaRPr b="1" i="0" sz="1800" u="none" cap="none" strike="noStrike">
              <a:solidFill>
                <a:srgbClr val="00FF00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Font typeface="Muli"/>
              <a:buChar char="●"/>
            </a:pPr>
            <a:r>
              <a:rPr b="1" i="0" lang="en-US" sz="1800" u="none" cap="none" strike="noStrike">
                <a:solidFill>
                  <a:srgbClr val="00FF00"/>
                </a:solidFill>
                <a:latin typeface="Muli"/>
                <a:ea typeface="Muli"/>
                <a:cs typeface="Muli"/>
                <a:sym typeface="Muli"/>
              </a:rPr>
              <a:t>All in one medical bed</a:t>
            </a:r>
            <a:endParaRPr b="1" i="0" sz="1800" u="none" cap="none" strike="noStrike">
              <a:solidFill>
                <a:srgbClr val="00FF00"/>
              </a:solidFill>
              <a:latin typeface="Muli"/>
              <a:ea typeface="Muli"/>
              <a:cs typeface="Muli"/>
              <a:sym typeface="Mul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Font typeface="Muli"/>
              <a:buChar char="●"/>
            </a:pPr>
            <a:r>
              <a:rPr b="1" i="0" lang="en-US" sz="1800" u="none" cap="none" strike="noStrike">
                <a:solidFill>
                  <a:srgbClr val="00FF00"/>
                </a:solidFill>
                <a:latin typeface="Muli"/>
                <a:ea typeface="Muli"/>
                <a:cs typeface="Muli"/>
                <a:sym typeface="Muli"/>
              </a:rPr>
              <a:t>Industry standard</a:t>
            </a:r>
            <a:endParaRPr b="1" i="0" sz="1800" u="none" cap="none" strike="noStrike">
              <a:solidFill>
                <a:srgbClr val="00FF00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FF00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